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821" r:id="rId2"/>
    <p:sldId id="779" r:id="rId3"/>
    <p:sldId id="773" r:id="rId4"/>
    <p:sldId id="774" r:id="rId5"/>
    <p:sldId id="816" r:id="rId6"/>
    <p:sldId id="733" r:id="rId7"/>
    <p:sldId id="734" r:id="rId8"/>
    <p:sldId id="735" r:id="rId9"/>
    <p:sldId id="736" r:id="rId10"/>
    <p:sldId id="683" r:id="rId11"/>
    <p:sldId id="705" r:id="rId12"/>
    <p:sldId id="791" r:id="rId13"/>
    <p:sldId id="792" r:id="rId14"/>
    <p:sldId id="793" r:id="rId15"/>
    <p:sldId id="794" r:id="rId16"/>
    <p:sldId id="709" r:id="rId17"/>
    <p:sldId id="758" r:id="rId18"/>
    <p:sldId id="802" r:id="rId19"/>
    <p:sldId id="738" r:id="rId20"/>
    <p:sldId id="690" r:id="rId21"/>
    <p:sldId id="622" r:id="rId22"/>
    <p:sldId id="778" r:id="rId23"/>
    <p:sldId id="777" r:id="rId24"/>
    <p:sldId id="716" r:id="rId25"/>
    <p:sldId id="788" r:id="rId26"/>
    <p:sldId id="789" r:id="rId27"/>
    <p:sldId id="790" r:id="rId28"/>
    <p:sldId id="718" r:id="rId29"/>
    <p:sldId id="717" r:id="rId30"/>
    <p:sldId id="786" r:id="rId31"/>
    <p:sldId id="787" r:id="rId32"/>
    <p:sldId id="741" r:id="rId33"/>
    <p:sldId id="795" r:id="rId34"/>
    <p:sldId id="713" r:id="rId35"/>
    <p:sldId id="712" r:id="rId36"/>
    <p:sldId id="804" r:id="rId37"/>
    <p:sldId id="805" r:id="rId38"/>
    <p:sldId id="801" r:id="rId39"/>
    <p:sldId id="796" r:id="rId40"/>
    <p:sldId id="724" r:id="rId41"/>
    <p:sldId id="725" r:id="rId42"/>
    <p:sldId id="759" r:id="rId43"/>
    <p:sldId id="760" r:id="rId44"/>
    <p:sldId id="798" r:id="rId45"/>
    <p:sldId id="799" r:id="rId46"/>
    <p:sldId id="800" r:id="rId47"/>
    <p:sldId id="765" r:id="rId48"/>
    <p:sldId id="806" r:id="rId49"/>
    <p:sldId id="817" r:id="rId50"/>
    <p:sldId id="818" r:id="rId51"/>
    <p:sldId id="810" r:id="rId52"/>
    <p:sldId id="811" r:id="rId53"/>
    <p:sldId id="812" r:id="rId54"/>
    <p:sldId id="813" r:id="rId55"/>
    <p:sldId id="819" r:id="rId56"/>
    <p:sldId id="742" r:id="rId57"/>
    <p:sldId id="744" r:id="rId58"/>
    <p:sldId id="820" r:id="rId59"/>
    <p:sldId id="461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67" autoAdjust="0"/>
    <p:restoredTop sz="75202" autoAdjust="0"/>
  </p:normalViewPr>
  <p:slideViewPr>
    <p:cSldViewPr>
      <p:cViewPr>
        <p:scale>
          <a:sx n="90" d="100"/>
          <a:sy n="90" d="100"/>
        </p:scale>
        <p:origin x="1592" y="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3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07381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94926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26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33869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0320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8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: Analyzing Graphs, Redux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(2/2)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22,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366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52400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rgbClr val="000000"/>
                </a:solidFill>
                <a:latin typeface="Gill Sans"/>
                <a:cs typeface="Gill Sans"/>
              </a:rPr>
              <a:t>WTF</a:t>
            </a:r>
            <a:endParaRPr lang="en-US" sz="239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(who to follow)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(whom to follow)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572000"/>
            <a:ext cx="3295650" cy="15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572000"/>
            <a:ext cx="3276600" cy="1574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2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33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~20 billion edges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(Second half of 2012)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#numbers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Myers, Sharma, Gupta,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Lin.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Information Network or Social Network?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Structure of the Twitter Follow Graph. WWW 2014.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~175 million active users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42% edges bidirectional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Avg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shortest path length: 4.05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40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% as many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unfollows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as follows daily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WTF responsible for ~1/8 of the edges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7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420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Graph-based recommendation systems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Why? Increase engagement!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09172"/>
            <a:ext cx="914400" cy="9144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500" y="1408739"/>
            <a:ext cx="660400" cy="660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85" y="3062485"/>
            <a:ext cx="660400" cy="660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589" y="4235232"/>
            <a:ext cx="660400" cy="660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601" y="4263146"/>
            <a:ext cx="660400" cy="6604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8661"/>
            <a:ext cx="4267200" cy="1204686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V="1">
            <a:off x="1729602" y="2160918"/>
            <a:ext cx="608399" cy="762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 bwMode="auto">
          <a:xfrm>
            <a:off x="2844970" y="1734878"/>
            <a:ext cx="1574630" cy="3342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>
            <a:off x="1752600" y="3133594"/>
            <a:ext cx="1447800" cy="25909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>
            <a:off x="1752600" y="3418370"/>
            <a:ext cx="1447800" cy="957448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1752600" y="3722885"/>
            <a:ext cx="216501" cy="41801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V="1">
            <a:off x="1752600" y="2458261"/>
            <a:ext cx="2667000" cy="55368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 flipV="1">
            <a:off x="4049967" y="3145148"/>
            <a:ext cx="392631" cy="27889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 flipV="1">
            <a:off x="4114800" y="3263139"/>
            <a:ext cx="609600" cy="130229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07345" y="2216534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follow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4058461"/>
            <a:ext cx="298445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“structural” property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4491335"/>
            <a:ext cx="4038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 “verbs” = interactions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086227" y="1454519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tweet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395366" y="23058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retweet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810170" y="3336061"/>
            <a:ext cx="10921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smtClean="0">
                <a:solidFill>
                  <a:srgbClr val="000000"/>
                </a:solidFill>
                <a:latin typeface="Gill Sans"/>
                <a:cs typeface="Gill Sans"/>
              </a:rPr>
              <a:t>like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Graphs are core to Twitter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23804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8601" y="3962400"/>
            <a:ext cx="388619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latin typeface="Gill Sans"/>
                <a:cs typeface="Gill Sans"/>
              </a:rPr>
              <a:t>The Journey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68022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From the static follower graph for account recommendations</a:t>
            </a:r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 to the real-time interaction graph for content recommendations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15000" y="6096000"/>
            <a:ext cx="2743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In Four Acts...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flickr</a:t>
            </a:r>
            <a:r>
              <a:rPr lang="en-US" sz="1000" b="0" dirty="0" smtClean="0"/>
              <a:t> (https</a:t>
            </a:r>
            <a:r>
              <a:rPr lang="en-US" sz="1000" b="0" dirty="0"/>
              <a:t>://</a:t>
            </a:r>
            <a:r>
              <a:rPr lang="en-US" sz="1000" b="0" dirty="0" err="1" smtClean="0"/>
              <a:t>www.flickr.com</a:t>
            </a:r>
            <a:r>
              <a:rPr lang="en-US" sz="1000" b="0" dirty="0" smtClean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17656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FFFFFF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2010)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latin typeface="Gill Sans"/>
                <a:cs typeface="Gill Sans"/>
              </a:rPr>
              <a:t>In the beginning</a:t>
            </a:r>
            <a:r>
              <a:rPr lang="is-IS" sz="2800" b="0" dirty="0" smtClean="0">
                <a:latin typeface="Gill Sans"/>
                <a:cs typeface="Gill Sans"/>
              </a:rPr>
              <a:t>… the void</a:t>
            </a:r>
            <a:endParaRPr lang="en-US" sz="28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6662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re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991" y="0"/>
            <a:ext cx="1472859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Act I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WTF and </a:t>
            </a:r>
            <a:r>
              <a:rPr lang="en-US" sz="3600" dirty="0" err="1" smtClean="0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(circa 2010)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" y="162580"/>
            <a:ext cx="441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In the beginning</a:t>
            </a:r>
            <a:r>
              <a:rPr lang="is-I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the void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609600"/>
            <a:ext cx="6019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Goal: build a recommendation service quickly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8764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391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flockDB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048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(graph database)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886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Simple graph operations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intersection operations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3347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953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Not appropriate for graph algorithms!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4688"/>
            <a:ext cx="4680198" cy="50651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700661">
            <a:off x="1527603" y="1846041"/>
            <a:ext cx="138454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743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Okay, let’s use MapReduce!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3352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 MapReduce sucks for graphs!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08756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14600" y="1560017"/>
            <a:ext cx="4724400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HaLoop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(VLDB 2010)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Twister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(MapReduce Workshop 2010)</a:t>
            </a:r>
          </a:p>
          <a:p>
            <a:pPr marL="0" indent="0">
              <a:buNone/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(SIGMOD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Graphlab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(UAI 2010)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PrIter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SoCC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2011)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Datalog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on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Hyracks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(Tech report, 2012)</a:t>
            </a:r>
          </a:p>
          <a:p>
            <a:pPr marL="0" indent="0">
              <a:buNone/>
            </a:pP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Spark/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GraphX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(NSDI 2012, </a:t>
            </a:r>
            <a:r>
              <a:rPr lang="en-US" sz="1400" b="0" dirty="0" err="1">
                <a:solidFill>
                  <a:schemeClr val="bg1"/>
                </a:solidFill>
                <a:latin typeface="Gill Sans"/>
                <a:cs typeface="Gill Sans"/>
              </a:rPr>
              <a:t>arXiv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 2014)</a:t>
            </a:r>
          </a:p>
          <a:p>
            <a:pPr marL="0" indent="0">
              <a:buNone/>
            </a:pP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PowerGraph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>
                <a:solidFill>
                  <a:schemeClr val="bg1"/>
                </a:solidFill>
                <a:latin typeface="Gill Sans"/>
                <a:cs typeface="Gill Sans"/>
              </a:rPr>
              <a:t>(OSDI 2012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GRACE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(CIDR 2013)</a:t>
            </a:r>
          </a:p>
          <a:p>
            <a:pPr marL="0" indent="0">
              <a:buNone/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Mizan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1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EuroSys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 2013)</a:t>
            </a:r>
          </a:p>
          <a:p>
            <a:pPr marL="0" indent="0">
              <a:buNone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Theme for Today: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08531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How things work in the real world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317796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(forget everything I told you…)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011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1730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Let’s build our own system!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4643735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Keep entire graph in memory…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4643735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a single machine!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139625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Key design decision: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1578709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sucks for graph algorithms…</a:t>
            </a:r>
          </a:p>
        </p:txBody>
      </p:sp>
    </p:spTree>
    <p:extLst>
      <p:ext uri="{BB962C8B-B14F-4D97-AF65-F5344CB8AC3E}">
        <p14:creationId xmlns:p14="http://schemas.microsoft.com/office/powerpoint/2010/main" val="42586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09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Why?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918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Because we can!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Graph partitioning is hard… so don’t do it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Simple architecture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382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Gill Sans"/>
                <a:cs typeface="Gill Sans"/>
              </a:rPr>
              <a:t>Nuts!</a:t>
            </a:r>
            <a:endParaRPr lang="en-US" sz="4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ntas.b747.roofs.arp.750p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54451"/>
            <a:ext cx="9673401" cy="691245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(Heathrow)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runway argument</a:t>
            </a:r>
          </a:p>
        </p:txBody>
      </p:sp>
    </p:spTree>
    <p:extLst>
      <p:ext uri="{BB962C8B-B14F-4D97-AF65-F5344CB8AC3E}">
        <p14:creationId xmlns:p14="http://schemas.microsoft.com/office/powerpoint/2010/main" val="34284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573648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Suppose: 10×10</a:t>
            </a:r>
            <a:r>
              <a:rPr lang="en-US" sz="32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 edges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3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src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3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dest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) pairs: ~80 GB 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348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12 × 16 GB DIMMS = 192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92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12 × 32 GB DIMMS = 384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18 × 8 GB DIMMS = 144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18 × 16 GB DIMMS = 288 GB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9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ssowary_head_fro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(Cassowary)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4724400" cy="25908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In-memory graph engine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Implemented in </a:t>
            </a:r>
            <a:r>
              <a:rPr lang="en-US" dirty="0" err="1" smtClean="0">
                <a:solidFill>
                  <a:schemeClr val="tx1"/>
                </a:solidFill>
              </a:rPr>
              <a:t>Scala</a:t>
            </a:r>
            <a:endParaRPr lang="en-US" dirty="0" smtClean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Compact </a:t>
            </a:r>
            <a:r>
              <a:rPr lang="en-US" dirty="0">
                <a:solidFill>
                  <a:schemeClr val="tx1"/>
                </a:solidFill>
              </a:rPr>
              <a:t>in-</a:t>
            </a:r>
            <a:r>
              <a:rPr lang="en-US" dirty="0" smtClean="0">
                <a:solidFill>
                  <a:schemeClr val="tx1"/>
                </a:solidFill>
              </a:rPr>
              <a:t>memory representations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But no compression</a:t>
            </a:r>
            <a:endParaRPr lang="en-US" dirty="0">
              <a:solidFill>
                <a:schemeClr val="tx1"/>
              </a:solidFill>
            </a:endParaRP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Avoid JVM object overhead!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chemeClr val="tx1"/>
                </a:solidFill>
              </a:rPr>
              <a:t>Open-source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04800" y="548640"/>
            <a:ext cx="24384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 smtClean="0">
                <a:latin typeface="Gill Sans"/>
                <a:cs typeface="Gill Sans"/>
              </a:rPr>
              <a:t>Cassovary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7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“Semi-streaming”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vertex state in memory, stream over edges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pass = one PageRank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Bottlenecked by memory bandwidth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Convergence?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Don’t run from scratch… use previous values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few passes are sufficient</a:t>
            </a:r>
          </a:p>
        </p:txBody>
      </p:sp>
    </p:spTree>
    <p:extLst>
      <p:ext uri="{BB962C8B-B14F-4D97-AF65-F5344CB8AC3E}">
        <p14:creationId xmlns:p14="http://schemas.microsoft.com/office/powerpoint/2010/main" val="4607854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“Circle of Trust”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9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Ordered set of important neighbors for a user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30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 of egocentric random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walk: Personalized PageRank!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online based on various input parameters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of the features used in search</a:t>
            </a:r>
          </a:p>
        </p:txBody>
      </p:sp>
      <p:sp>
        <p:nvSpPr>
          <p:cNvPr id="9" name="Oval 8"/>
          <p:cNvSpPr/>
          <p:nvPr/>
        </p:nvSpPr>
        <p:spPr bwMode="auto">
          <a:xfrm>
            <a:off x="2133600" y="2895600"/>
            <a:ext cx="3810000" cy="2895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0" name="Oval 9"/>
          <p:cNvSpPr/>
          <p:nvPr/>
        </p:nvSpPr>
        <p:spPr bwMode="auto">
          <a:xfrm>
            <a:off x="3657600" y="4191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4953000" y="3276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2" name="Straight Arrow Connector 11"/>
          <p:cNvCxnSpPr>
            <a:stCxn id="11" idx="7"/>
            <a:endCxn id="16" idx="3"/>
          </p:cNvCxnSpPr>
          <p:nvPr/>
        </p:nvCxnSpPr>
        <p:spPr bwMode="auto">
          <a:xfrm rot="5400000" flipH="1" flipV="1">
            <a:off x="4108263" y="3346263"/>
            <a:ext cx="698874" cy="10798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 bwMode="auto">
          <a:xfrm>
            <a:off x="63246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3505200" y="3124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5" name="Oval 14"/>
          <p:cNvSpPr/>
          <p:nvPr/>
        </p:nvSpPr>
        <p:spPr bwMode="auto">
          <a:xfrm>
            <a:off x="2438400" y="3962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22860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95600" y="4876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4419600" y="5181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257800" y="4572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7086600" y="3886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/>
          <p:cNvCxnSpPr>
            <a:stCxn id="24" idx="2"/>
            <a:endCxn id="11" idx="6"/>
          </p:cNvCxnSpPr>
          <p:nvPr/>
        </p:nvCxnSpPr>
        <p:spPr bwMode="auto">
          <a:xfrm rot="10800000">
            <a:off x="3962400" y="4343400"/>
            <a:ext cx="129540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5" idx="2"/>
          </p:cNvCxnSpPr>
          <p:nvPr/>
        </p:nvCxnSpPr>
        <p:spPr bwMode="auto">
          <a:xfrm flipV="1">
            <a:off x="5257800" y="3276600"/>
            <a:ext cx="10668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4"/>
            <a:endCxn id="24" idx="0"/>
          </p:cNvCxnSpPr>
          <p:nvPr/>
        </p:nvCxnSpPr>
        <p:spPr bwMode="auto">
          <a:xfrm rot="16200000" flipH="1">
            <a:off x="4762500" y="3924300"/>
            <a:ext cx="990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3" idx="2"/>
            <a:endCxn id="21" idx="5"/>
          </p:cNvCxnSpPr>
          <p:nvPr/>
        </p:nvCxnSpPr>
        <p:spPr bwMode="auto">
          <a:xfrm rot="10800000">
            <a:off x="3155764" y="5136964"/>
            <a:ext cx="1263837" cy="19703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5" idx="5"/>
            <a:endCxn id="25" idx="1"/>
          </p:cNvCxnSpPr>
          <p:nvPr/>
        </p:nvCxnSpPr>
        <p:spPr bwMode="auto">
          <a:xfrm rot="16200000" flipH="1">
            <a:off x="6584763" y="3384363"/>
            <a:ext cx="5464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5"/>
            <a:endCxn id="23" idx="1"/>
          </p:cNvCxnSpPr>
          <p:nvPr/>
        </p:nvCxnSpPr>
        <p:spPr bwMode="auto">
          <a:xfrm rot="16200000" flipH="1">
            <a:off x="3803463" y="4565463"/>
            <a:ext cx="7750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1" idx="3"/>
            <a:endCxn id="21" idx="7"/>
          </p:cNvCxnSpPr>
          <p:nvPr/>
        </p:nvCxnSpPr>
        <p:spPr bwMode="auto">
          <a:xfrm rot="5400000">
            <a:off x="3193863" y="4413063"/>
            <a:ext cx="470274" cy="54647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9" idx="6"/>
          </p:cNvCxnSpPr>
          <p:nvPr/>
        </p:nvCxnSpPr>
        <p:spPr bwMode="auto">
          <a:xfrm rot="10800000">
            <a:off x="2743200" y="4114800"/>
            <a:ext cx="9144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0"/>
            <a:endCxn id="18" idx="4"/>
          </p:cNvCxnSpPr>
          <p:nvPr/>
        </p:nvCxnSpPr>
        <p:spPr bwMode="auto">
          <a:xfrm rot="16200000" flipV="1">
            <a:off x="3352800" y="3733800"/>
            <a:ext cx="7620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9" idx="0"/>
            <a:endCxn id="20" idx="4"/>
          </p:cNvCxnSpPr>
          <p:nvPr/>
        </p:nvCxnSpPr>
        <p:spPr bwMode="auto">
          <a:xfrm rot="16200000" flipV="1">
            <a:off x="2057400" y="3429000"/>
            <a:ext cx="914400" cy="15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5257800" y="51624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“circle of trust”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09725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SALSA for Recommendations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1066800" y="1581090"/>
            <a:ext cx="3581400" cy="4724400"/>
            <a:chOff x="1066800" y="1447800"/>
            <a:chExt cx="3581400" cy="4724400"/>
          </a:xfrm>
        </p:grpSpPr>
        <p:sp>
          <p:nvSpPr>
            <p:cNvPr id="33" name="Rounded Rectangle 32"/>
            <p:cNvSpPr/>
            <p:nvPr/>
          </p:nvSpPr>
          <p:spPr bwMode="auto">
            <a:xfrm>
              <a:off x="1066800" y="1981200"/>
              <a:ext cx="1447800" cy="3581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4" name="Oval 33"/>
            <p:cNvSpPr/>
            <p:nvPr/>
          </p:nvSpPr>
          <p:spPr bwMode="auto">
            <a:xfrm>
              <a:off x="15240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 bwMode="auto">
            <a:xfrm>
              <a:off x="3200400" y="1447800"/>
              <a:ext cx="1447800" cy="472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Oval 35"/>
            <p:cNvSpPr/>
            <p:nvPr/>
          </p:nvSpPr>
          <p:spPr bwMode="auto">
            <a:xfrm>
              <a:off x="36576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7" name="Oval 36"/>
            <p:cNvSpPr/>
            <p:nvPr/>
          </p:nvSpPr>
          <p:spPr bwMode="auto">
            <a:xfrm>
              <a:off x="36576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8" name="Oval 37"/>
            <p:cNvSpPr/>
            <p:nvPr/>
          </p:nvSpPr>
          <p:spPr bwMode="auto">
            <a:xfrm>
              <a:off x="15240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Oval 38"/>
            <p:cNvSpPr/>
            <p:nvPr/>
          </p:nvSpPr>
          <p:spPr bwMode="auto">
            <a:xfrm>
              <a:off x="36576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0" name="Oval 39"/>
            <p:cNvSpPr/>
            <p:nvPr/>
          </p:nvSpPr>
          <p:spPr bwMode="auto">
            <a:xfrm>
              <a:off x="15240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Oval 40"/>
            <p:cNvSpPr/>
            <p:nvPr/>
          </p:nvSpPr>
          <p:spPr bwMode="auto">
            <a:xfrm>
              <a:off x="15240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Oval 41"/>
            <p:cNvSpPr/>
            <p:nvPr/>
          </p:nvSpPr>
          <p:spPr bwMode="auto">
            <a:xfrm>
              <a:off x="36576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3" name="Oval 42"/>
            <p:cNvSpPr/>
            <p:nvPr/>
          </p:nvSpPr>
          <p:spPr bwMode="auto">
            <a:xfrm>
              <a:off x="3657600" y="541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44" name="Oval 43"/>
            <p:cNvSpPr/>
            <p:nvPr/>
          </p:nvSpPr>
          <p:spPr bwMode="auto">
            <a:xfrm>
              <a:off x="3657600" y="160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cxnSp>
          <p:nvCxnSpPr>
            <p:cNvPr id="45" name="Straight Arrow Connector 44"/>
            <p:cNvCxnSpPr>
              <a:stCxn id="34" idx="6"/>
              <a:endCxn id="45" idx="2"/>
            </p:cNvCxnSpPr>
            <p:nvPr/>
          </p:nvCxnSpPr>
          <p:spPr bwMode="auto">
            <a:xfrm flipV="1">
              <a:off x="2057400" y="1866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stCxn id="34" idx="6"/>
              <a:endCxn id="37" idx="2"/>
            </p:cNvCxnSpPr>
            <p:nvPr/>
          </p:nvCxnSpPr>
          <p:spPr bwMode="auto">
            <a:xfrm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34" idx="6"/>
              <a:endCxn id="42" idx="1"/>
            </p:cNvCxnSpPr>
            <p:nvPr/>
          </p:nvCxnSpPr>
          <p:spPr bwMode="auto">
            <a:xfrm>
              <a:off x="2057400" y="2628900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38" idx="6"/>
              <a:endCxn id="36" idx="2"/>
            </p:cNvCxnSpPr>
            <p:nvPr/>
          </p:nvCxnSpPr>
          <p:spPr bwMode="auto">
            <a:xfrm flipV="1">
              <a:off x="2057400" y="2628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38" idx="6"/>
              <a:endCxn id="39" idx="2"/>
            </p:cNvCxnSpPr>
            <p:nvPr/>
          </p:nvCxnSpPr>
          <p:spPr bwMode="auto">
            <a:xfrm>
              <a:off x="2057400" y="3390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stCxn id="40" idx="6"/>
              <a:endCxn id="36" idx="3"/>
            </p:cNvCxnSpPr>
            <p:nvPr/>
          </p:nvCxnSpPr>
          <p:spPr bwMode="auto">
            <a:xfrm flipV="1">
              <a:off x="2057400" y="2817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40" idx="6"/>
              <a:endCxn id="42" idx="2"/>
            </p:cNvCxnSpPr>
            <p:nvPr/>
          </p:nvCxnSpPr>
          <p:spPr bwMode="auto">
            <a:xfrm>
              <a:off x="2057400" y="4152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41" idx="6"/>
              <a:endCxn id="43" idx="2"/>
            </p:cNvCxnSpPr>
            <p:nvPr/>
          </p:nvCxnSpPr>
          <p:spPr bwMode="auto">
            <a:xfrm>
              <a:off x="2057400" y="4914900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41" idx="6"/>
              <a:endCxn id="37" idx="3"/>
            </p:cNvCxnSpPr>
            <p:nvPr/>
          </p:nvCxnSpPr>
          <p:spPr bwMode="auto">
            <a:xfrm flipV="1">
              <a:off x="2057400" y="3579485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1219200" y="1714380"/>
            <a:ext cx="1143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“hubs”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124200" y="118098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“authorities”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914400" y="57720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CoT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of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743200" y="63816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users LHS follow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257800" y="25908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hubs scores:</a:t>
            </a:r>
            <a:b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similarity scores to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5257800" y="3711714"/>
            <a:ext cx="3581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authority scores: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recommendation scores for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87938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5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7630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Lin, Sharma, Wang, and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Zadeh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WTF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 The Who to Follow Service at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WWW 2013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759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5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81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/>
          <p:cNvSpPr txBox="1"/>
          <p:nvPr/>
        </p:nvSpPr>
        <p:spPr>
          <a:xfrm>
            <a:off x="228600" y="1295400"/>
            <a:ext cx="5562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What about new users?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914400" y="1853624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Cold start problem: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they need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recommendations the most!</a:t>
            </a:r>
          </a:p>
        </p:txBody>
      </p:sp>
    </p:spTree>
    <p:extLst>
      <p:ext uri="{BB962C8B-B14F-4D97-AF65-F5344CB8AC3E}">
        <p14:creationId xmlns:p14="http://schemas.microsoft.com/office/powerpoint/2010/main" val="119010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5600" y="1219994"/>
            <a:ext cx="3276600" cy="3352006"/>
            <a:chOff x="2895600" y="1219994"/>
            <a:chExt cx="3276600" cy="335200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6200000" flipV="1">
              <a:off x="5372100" y="3771900"/>
              <a:ext cx="914400" cy="685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 rot="5400000">
              <a:off x="45339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 bwMode="auto">
            <a:xfrm flipV="1">
              <a:off x="2895600" y="3276600"/>
              <a:ext cx="7620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 bwMode="auto">
            <a:xfrm rot="5400000">
              <a:off x="4381500" y="2171700"/>
              <a:ext cx="762000" cy="2209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Real-time</a:t>
              </a:r>
              <a:br>
                <a:rPr lang="en-US" sz="2000" b="0" dirty="0" smtClean="0">
                  <a:solidFill>
                    <a:schemeClr val="bg1"/>
                  </a:solidFill>
                  <a:latin typeface="Gill Sans"/>
                </a:rPr>
              </a:b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Recommendations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4381500" y="2514600"/>
              <a:ext cx="7620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rot="5400000" flipH="1" flipV="1">
              <a:off x="4533900" y="1447800"/>
              <a:ext cx="457200" cy="1588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1976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36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Spring 2010: no WTF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741003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Summer 2010: WTF launched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seriously, WTF?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27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RealGraph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2012)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21792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latin typeface="Gill Sans"/>
                <a:cs typeface="Gill Sans"/>
              </a:rPr>
              <a:t>Goel</a:t>
            </a:r>
            <a:r>
              <a:rPr lang="en-US" b="0" dirty="0">
                <a:latin typeface="Gill Sans"/>
                <a:cs typeface="Gill Sans"/>
              </a:rPr>
              <a:t> et al. Discovering Similar Users on Twitter. MLG 2013.</a:t>
            </a:r>
          </a:p>
        </p:txBody>
      </p:sp>
    </p:spTree>
    <p:extLst>
      <p:ext uri="{BB962C8B-B14F-4D97-AF65-F5344CB8AC3E}">
        <p14:creationId xmlns:p14="http://schemas.microsoft.com/office/powerpoint/2010/main" val="587726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22366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We migrated from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 back to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Another “interesting” design choice: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Cassovary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was a stopgap!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Whaaaaaa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Richer graph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Simplified production infrastructure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Scaling and fault-tolerance “for free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60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shuffle is what kills you!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Wait, didn’t you say MapReduce sucks?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794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is the issue?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175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Random walks on egocentric 2-hop </a:t>
            </a:r>
            <a:r>
              <a:rPr lang="en-GB" sz="2000" b="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neighborhood</a:t>
            </a:r>
            <a:endParaRPr lang="en-GB" sz="2000" b="0" dirty="0" smtClean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Naïve approach: self-joins to materialize, then run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algorithm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6899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algorithms in MapReduce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insights: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Batch and “stich together” partial random walks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*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Clever sampling to avoid full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materialization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0960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Sarma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et al. Estimating PageRank on Graph Streams. </a:t>
            </a:r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PODS </a:t>
            </a:r>
            <a:r>
              <a:rPr lang="en-US" b="0" smtClean="0">
                <a:solidFill>
                  <a:schemeClr val="bg1"/>
                </a:solidFill>
                <a:latin typeface="Gill Sans"/>
                <a:cs typeface="Gill Sans"/>
              </a:rPr>
              <a:t>2008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Bahmani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Fast Personalized PageRank on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MapReduce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SIGMOD 2011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7577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Tackle the shuffling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651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Candidates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Follow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Retweet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Favorite graph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Final Results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Trained Model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Throw in ML while we’re at it…</a:t>
            </a:r>
          </a:p>
        </p:txBody>
      </p:sp>
    </p:spTree>
    <p:extLst>
      <p:ext uri="{BB962C8B-B14F-4D97-AF65-F5344CB8AC3E}">
        <p14:creationId xmlns:p14="http://schemas.microsoft.com/office/powerpoint/2010/main" val="334561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Firehos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28731"/>
            <a:ext cx="9144000" cy="1218673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(Fire hose)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III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MagicRecs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2013)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37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b="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b="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b="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6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ndon_bus_and_telephone_box_on_Haymarke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45" y="1"/>
            <a:ext cx="10281645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(Motion Blur)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35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Isn’t the point of Twitter real-time?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9739">
            <a:off x="1186203" y="912557"/>
            <a:ext cx="4611010" cy="195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So why is WTF still dominated by batch processing?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617875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Observation: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fresh recommendations get better engagement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Logical conclusion: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generate recommendations in real time!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From batch to real-time recommendations: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Recommendations based on recent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activity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“Trending in your network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016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Inverts the WTF problem: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this user, what recommendations to generate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this new edge, which user to make recommendations to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65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07419" y="3262389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00400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224804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7419" y="117911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3547693" y="2495985"/>
            <a:ext cx="719312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4554712" y="2495985"/>
            <a:ext cx="729678" cy="825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3547693" y="1526403"/>
            <a:ext cx="719312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4554712" y="1526403"/>
            <a:ext cx="729678" cy="6818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97441" y="2171639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4400881" y="2578518"/>
            <a:ext cx="9978" cy="68387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4400881" y="1585989"/>
            <a:ext cx="9978" cy="5856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3897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Why does this work?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02241" y="1714439"/>
            <a:ext cx="0" cy="1471750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28333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 follows B’s because they’re interesting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659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B’s following C’s because “something’s happening”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50408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(generalizes to any activity)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40417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8" grpId="0" animBg="1"/>
      <p:bldP spid="26" grpId="0"/>
      <p:bldP spid="34" grpId="0"/>
      <p:bldP spid="35" grpId="0"/>
      <p:bldP spid="3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Scale of the Problem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8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vertices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, O(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Designed for O(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events per second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Materialize everyone’s two-hop neighborhood, intersect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Naïve solutions: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Poll each vertex periodically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#2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: Partition graph to eliminate non-local intersections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Production solution: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#1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: Convert problem into adjacency list intersection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9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" grpId="0"/>
      <p:bldP spid="7" grpId="0"/>
      <p:bldP spid="8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914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>
            <a:off x="7798279" y="33017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3914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3" idx="6"/>
            <a:endCxn id="36" idx="2"/>
          </p:cNvCxnSpPr>
          <p:nvPr/>
        </p:nvCxnSpPr>
        <p:spPr>
          <a:xfrm>
            <a:off x="7798279" y="3783403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914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820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>
            <a:off x="7798279" y="42923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 bwMode="auto">
          <a:xfrm>
            <a:off x="7848600" y="21336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Node Solution</a:t>
            </a:r>
          </a:p>
        </p:txBody>
      </p:sp>
    </p:spTree>
    <p:extLst>
      <p:ext uri="{BB962C8B-B14F-4D97-AF65-F5344CB8AC3E}">
        <p14:creationId xmlns:p14="http://schemas.microsoft.com/office/powerpoint/2010/main" val="13792983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9" grpId="0" animBg="1"/>
      <p:bldP spid="30" grpId="0" animBg="1"/>
      <p:bldP spid="33" grpId="0" animBg="1"/>
      <p:bldP spid="36" grpId="0" animBg="1"/>
      <p:bldP spid="39" grpId="0" animBg="1"/>
      <p:bldP spid="40" grpId="0" animBg="1"/>
      <p:bldP spid="8" grpId="0" animBg="1"/>
      <p:bldP spid="43" grpId="0"/>
      <p:bldP spid="44" grpId="0"/>
      <p:bldP spid="45" grpId="0"/>
      <p:bldP spid="4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chemeClr val="bg1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chemeClr val="bg1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0600" y="3276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2. Query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for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get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724245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3. For each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query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00600" y="4171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4. Intersect lists to compute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’s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28194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 Receive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to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C</a:t>
            </a:r>
            <a:r>
              <a:rPr lang="en-US" sz="20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70C0"/>
                </a:solidFill>
                <a:latin typeface="Gill Sans"/>
                <a:cs typeface="Gill Sans"/>
              </a:rPr>
              <a:t>Idea #1: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Convert problem into adjacency list intersection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51273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4" grpId="0"/>
      <p:bldP spid="35" grpId="0"/>
      <p:bldP spid="37" grpId="0"/>
      <p:bldP spid="4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19200" y="38862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24384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198120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Replicate on every node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0" y="51816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by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3882776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883819" y="4949576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1600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724400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7060721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53" idx="1"/>
            <a:endCxn id="54" idx="5"/>
          </p:cNvCxnSpPr>
          <p:nvPr/>
        </p:nvCxnSpPr>
        <p:spPr>
          <a:xfrm flipH="1" flipV="1">
            <a:off x="5071693" y="3928693"/>
            <a:ext cx="871712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7"/>
            <a:endCxn id="55" idx="3"/>
          </p:cNvCxnSpPr>
          <p:nvPr/>
        </p:nvCxnSpPr>
        <p:spPr>
          <a:xfrm flipV="1">
            <a:off x="6231112" y="3928693"/>
            <a:ext cx="889195" cy="10804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873841" y="3604347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3" idx="0"/>
            <a:endCxn id="58" idx="4"/>
          </p:cNvCxnSpPr>
          <p:nvPr/>
        </p:nvCxnSpPr>
        <p:spPr>
          <a:xfrm flipH="1" flipV="1">
            <a:off x="6077281" y="4011226"/>
            <a:ext cx="9978" cy="93835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5438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5344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Straight Arrow Connector 61"/>
          <p:cNvCxnSpPr>
            <a:stCxn id="60" idx="6"/>
            <a:endCxn id="61" idx="2"/>
          </p:cNvCxnSpPr>
          <p:nvPr/>
        </p:nvCxnSpPr>
        <p:spPr>
          <a:xfrm>
            <a:off x="7950679" y="1701561"/>
            <a:ext cx="58372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own Arrow 68"/>
          <p:cNvSpPr/>
          <p:nvPr/>
        </p:nvSpPr>
        <p:spPr bwMode="auto">
          <a:xfrm>
            <a:off x="8001000" y="5334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48200" y="2362200"/>
            <a:ext cx="4267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 Fan out new edge to every node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8200" y="26670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2. Run algorithm on each partition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48200" y="29718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3. Gather results from each partition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70C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Partition graph to eliminate non-local intersections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Solution</a:t>
            </a:r>
          </a:p>
        </p:txBody>
      </p:sp>
    </p:spTree>
    <p:extLst>
      <p:ext uri="{BB962C8B-B14F-4D97-AF65-F5344CB8AC3E}">
        <p14:creationId xmlns:p14="http://schemas.microsoft.com/office/powerpoint/2010/main" val="2253719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" grpId="0" animBg="1"/>
      <p:bldP spid="35" grpId="0"/>
      <p:bldP spid="37" grpId="0"/>
      <p:bldP spid="52" grpId="0" animBg="1"/>
      <p:bldP spid="53" grpId="0" animBg="1"/>
      <p:bldP spid="54" grpId="0" animBg="1"/>
      <p:bldP spid="54" grpId="1" animBg="1"/>
      <p:bldP spid="55" grpId="0" animBg="1"/>
      <p:bldP spid="58" grpId="0" animBg="1"/>
      <p:bldP spid="60" grpId="0" animBg="1"/>
      <p:bldP spid="61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 Statistics (Circa 2014)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Push recommendations to Twitter mobile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users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Billions of raw candidates, millions of push notifications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daily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Launched September 2013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End-to-end latency (from edge creation to delivery): </a:t>
            </a:r>
            <a:b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</a:b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median 7s, p99 15s</a:t>
            </a:r>
          </a:p>
        </p:txBody>
      </p:sp>
    </p:spTree>
    <p:extLst>
      <p:ext uri="{BB962C8B-B14F-4D97-AF65-F5344CB8AC3E}">
        <p14:creationId xmlns:p14="http://schemas.microsoft.com/office/powerpoint/2010/main" val="1144427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2122" y="0"/>
            <a:ext cx="10325722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err="1">
                <a:solidFill>
                  <a:srgbClr val="FFFFFF"/>
                </a:solidFill>
              </a:rPr>
              <a:t>flickr</a:t>
            </a:r>
            <a:r>
              <a:rPr lang="en-US" sz="1000" b="0" dirty="0">
                <a:solidFill>
                  <a:srgbClr val="FFFFFF"/>
                </a:solidFill>
              </a:rPr>
              <a:t> (https://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martinsfoto</a:t>
            </a:r>
            <a:r>
              <a:rPr lang="en-US" sz="1000" b="0" dirty="0">
                <a:solidFill>
                  <a:srgbClr val="FFFFFF"/>
                </a:solidFill>
              </a:rPr>
              <a:t>/6432093025</a:t>
            </a:r>
            <a:r>
              <a:rPr lang="en-US" sz="1000" b="0" dirty="0" smtClean="0">
                <a:solidFill>
                  <a:srgbClr val="FFFFFF"/>
                </a:solidFill>
              </a:rPr>
              <a:t>/)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185933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Act IV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6927" y="2209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rgbClr val="FFFFFF"/>
                </a:solidFill>
                <a:latin typeface="Gill Sans"/>
                <a:cs typeface="Gill Sans"/>
              </a:rPr>
              <a:t>GraphJet</a:t>
            </a:r>
            <a:endParaRPr lang="en-US" sz="36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81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(circa 2014)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572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Fully bought into the potential of real-time</a:t>
            </a:r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…</a:t>
            </a:r>
          </a:p>
          <a:p>
            <a:pPr algn="ctr"/>
            <a:r>
              <a:rPr lang="is-I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but needed something 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more general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Focused specifically on the interaction graph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74396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200400" y="1871246"/>
            <a:ext cx="2667000" cy="4343400"/>
            <a:chOff x="3200400" y="880646"/>
            <a:chExt cx="2667000" cy="43434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4294967295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2673178" y="2071361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419600" y="1387445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tweets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673178" y="17950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LHS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00600" y="114300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RHS</a:t>
            </a:r>
            <a:endParaRPr lang="en-US" sz="20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07087" y="5483423"/>
            <a:ext cx="22317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t, r)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04800" y="6242446"/>
            <a:ext cx="2447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pl-PL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04800" y="6474023"/>
            <a:ext cx="34168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564803" y="6242446"/>
            <a:ext cx="25549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getRightVertexEdges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(t)</a:t>
            </a:r>
            <a:endParaRPr lang="pl-PL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562600" y="6474023"/>
            <a:ext cx="3524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(t, </a:t>
            </a:r>
            <a:r>
              <a:rPr lang="pl-PL" sz="1400" b="0" dirty="0">
                <a:solidFill>
                  <a:schemeClr val="bg1"/>
                </a:solidFill>
                <a:latin typeface="Andale Mono"/>
                <a:cs typeface="Andale Mono"/>
              </a:rPr>
              <a:t>k) 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3733800" y="1947446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type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75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/>
      <p:bldP spid="36" grpId="0"/>
      <p:bldP spid="38" grpId="0"/>
      <p:bldP spid="31" grpId="0"/>
      <p:bldP spid="32" grpId="0"/>
      <p:bldP spid="39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30874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What exactly did I do at Twitter?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71547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848290"/>
            <a:ext cx="91439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Note: design supports revisiting these choices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2389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Make it simple, make it fast!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Noteworthy design decisions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114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partitioning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95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Focus on recent data, fits on a single machine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3181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deletes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Not meaningful w/ interaction data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4248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arbitrary edge metadata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4629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Marginally better results at the cost of space – not worthwhile</a:t>
            </a:r>
          </a:p>
        </p:txBody>
      </p:sp>
    </p:spTree>
    <p:extLst>
      <p:ext uri="{BB962C8B-B14F-4D97-AF65-F5344CB8AC3E}">
        <p14:creationId xmlns:p14="http://schemas.microsoft.com/office/powerpoint/2010/main" val="27739385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5700482" y="3750966"/>
            <a:ext cx="852714" cy="239485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6691081" y="4883085"/>
            <a:ext cx="17634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695368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685140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90254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5596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6052" y="3750966"/>
            <a:ext cx="852714" cy="239485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Index Segment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877" y="3775089"/>
            <a:ext cx="1429063" cy="221599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 smtClean="0">
                <a:solidFill>
                  <a:srgbClr val="FF0000"/>
                </a:solidFill>
                <a:latin typeface="Gill Sans"/>
                <a:cs typeface="Gill Sans"/>
              </a:rPr>
              <a:t>✘</a:t>
            </a:r>
            <a:endParaRPr lang="en-US" sz="13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 rot="5400000">
            <a:off x="3721095" y="710224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Storage Engine</a:t>
            </a:r>
          </a:p>
        </p:txBody>
      </p:sp>
      <p:sp>
        <p:nvSpPr>
          <p:cNvPr id="11" name="Rounded Rectangle 10"/>
          <p:cNvSpPr/>
          <p:nvPr/>
        </p:nvSpPr>
        <p:spPr bwMode="auto">
          <a:xfrm rot="5400000">
            <a:off x="3848091" y="-1093172"/>
            <a:ext cx="508006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API Endpoint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089394" y="278424"/>
            <a:ext cx="12700" cy="67128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81400" y="152400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requests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 rot="5400000">
            <a:off x="3721095" y="-280377"/>
            <a:ext cx="762000" cy="4927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Recommendation Engine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98514" y="4951854"/>
            <a:ext cx="1563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insertEdge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10200" y="2814802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getLeftVertexEdges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5054" y="3107330"/>
            <a:ext cx="363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058091" y="334402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s-IS" sz="1800" b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pl-PL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1596566" y="6219790"/>
            <a:ext cx="4969328" cy="461665"/>
            <a:chOff x="1596566" y="6246167"/>
            <a:chExt cx="4969328" cy="461665"/>
          </a:xfrm>
        </p:grpSpPr>
        <p:cxnSp>
          <p:nvCxnSpPr>
            <p:cNvPr id="19" name="Straight Arrow Connector 18"/>
            <p:cNvCxnSpPr>
              <a:stCxn id="22" idx="1"/>
            </p:cNvCxnSpPr>
            <p:nvPr/>
          </p:nvCxnSpPr>
          <p:spPr>
            <a:xfrm flipH="1">
              <a:off x="1596566" y="6477000"/>
              <a:ext cx="1328532" cy="1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925098" y="6246167"/>
              <a:ext cx="2256502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smtClean="0">
                  <a:solidFill>
                    <a:schemeClr val="bg1"/>
                  </a:solidFill>
                  <a:latin typeface="Gill Sans"/>
                  <a:cs typeface="Gill Sans"/>
                </a:rPr>
                <a:t>Moving Window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3" name="Straight Arrow Connector 22"/>
            <p:cNvCxnSpPr>
              <a:stCxn id="22" idx="3"/>
            </p:cNvCxnSpPr>
            <p:nvPr/>
          </p:nvCxnSpPr>
          <p:spPr>
            <a:xfrm>
              <a:off x="5181600" y="6477000"/>
              <a:ext cx="1377947" cy="84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00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6553200" y="6324600"/>
              <a:ext cx="12694" cy="321799"/>
            </a:xfrm>
            <a:prstGeom prst="straightConnector1">
              <a:avLst/>
            </a:prstGeom>
            <a:ln>
              <a:tailEnd type="non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92414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" grpId="0" animBg="1"/>
      <p:bldP spid="5" grpId="0" animBg="1"/>
      <p:bldP spid="6" grpId="0" animBg="1"/>
      <p:bldP spid="7" grpId="0" animBg="1"/>
      <p:bldP spid="8" grpId="0" animBg="1"/>
      <p:bldP spid="8" grpId="1" animBg="1"/>
      <p:bldP spid="9" grpId="0"/>
      <p:bldP spid="9" grpId="1"/>
      <p:bldP spid="10" grpId="0" animBg="1"/>
      <p:bldP spid="11" grpId="0" animBg="1"/>
      <p:bldP spid="13" grpId="0"/>
      <p:bldP spid="14" grpId="0" animBg="1"/>
      <p:bldP spid="15" grpId="0"/>
      <p:bldP spid="16" grpId="0"/>
      <p:bldP spid="17" grpId="0"/>
      <p:bldP spid="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813067" y="1219200"/>
            <a:ext cx="4108622" cy="5029200"/>
            <a:chOff x="2673178" y="194846"/>
            <a:chExt cx="4108622" cy="5029200"/>
          </a:xfrm>
        </p:grpSpPr>
        <p:sp>
          <p:nvSpPr>
            <p:cNvPr id="11" name="Oval 10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6" name="Oval 15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8" name="Oval 17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9" name="Oval 18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0" name="Oval 19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21" name="Oval 20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Arrow Connector 21"/>
            <p:cNvCxnSpPr>
              <a:stCxn id="11" idx="6"/>
              <a:endCxn id="22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11" idx="6"/>
              <a:endCxn id="14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1" idx="6"/>
              <a:endCxn id="19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>
              <a:stCxn id="15" idx="6"/>
              <a:endCxn id="13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>
              <a:stCxn id="15" idx="6"/>
              <a:endCxn id="16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17" idx="6"/>
              <a:endCxn id="13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>
              <a:stCxn id="17" idx="6"/>
              <a:endCxn id="19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stCxn id="18" idx="6"/>
              <a:endCxn id="20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18" idx="6"/>
              <a:endCxn id="14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304800" y="845403"/>
            <a:ext cx="31527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 tweets might a user be interested in?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ight Arrow 37"/>
          <p:cNvSpPr/>
          <p:nvPr/>
        </p:nvSpPr>
        <p:spPr bwMode="auto">
          <a:xfrm>
            <a:off x="2328893" y="419100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3340289" y="3429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3340289" y="4191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340289" y="4953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64089" y="2438400"/>
            <a:ext cx="2819400" cy="4038600"/>
            <a:chOff x="3124200" y="2438400"/>
            <a:chExt cx="2819400" cy="4038600"/>
          </a:xfrm>
        </p:grpSpPr>
        <p:cxnSp>
          <p:nvCxnSpPr>
            <p:cNvPr id="4" name="Straight Connector 3"/>
            <p:cNvCxnSpPr/>
            <p:nvPr/>
          </p:nvCxnSpPr>
          <p:spPr bwMode="auto">
            <a:xfrm flipV="1">
              <a:off x="3124200" y="2438400"/>
              <a:ext cx="28194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 bwMode="auto">
            <a:xfrm>
              <a:off x="3124200" y="3429000"/>
              <a:ext cx="0" cy="20574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 bwMode="auto">
            <a:xfrm>
              <a:off x="5943600" y="2438400"/>
              <a:ext cx="0" cy="4038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 bwMode="auto">
            <a:xfrm>
              <a:off x="3200400" y="5486400"/>
              <a:ext cx="2743200" cy="990600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  <a:headEnd type="none" w="med" len="med"/>
              <a:tailEnd type="none" w="med" len="med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29489" y="425022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444689" y="554349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User’s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h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ighly-ranked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eighbors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82889" y="5943600"/>
            <a:ext cx="372426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smtClean="0">
                <a:solidFill>
                  <a:schemeClr val="bg1"/>
                </a:solidFill>
                <a:latin typeface="Gill Sans"/>
                <a:cs typeface="Gill Sans"/>
              </a:rPr>
              <a:t>Materialize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interaction subgraph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Left-Right Arrow 51"/>
          <p:cNvSpPr/>
          <p:nvPr/>
        </p:nvSpPr>
        <p:spPr bwMode="auto">
          <a:xfrm>
            <a:off x="3912357" y="4109683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376347" y="3951955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Random walk to distribute probability mass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5472932" y="2667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5472932" y="57150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88857" y="5410200"/>
            <a:ext cx="245034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Inject highly-ranked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tweets into </a:t>
            </a:r>
            <a:r>
              <a:rPr lang="en-US" sz="2000" b="0" smtClean="0">
                <a:solidFill>
                  <a:schemeClr val="bg1"/>
                </a:solidFill>
                <a:latin typeface="Gill Sans"/>
                <a:cs typeface="Gill Sans"/>
              </a:rPr>
              <a:t>user’s home timeline</a:t>
            </a:r>
            <a:endParaRPr lang="en-US" sz="20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Algorithm: </a:t>
            </a:r>
            <a:r>
              <a:rPr lang="en-US" sz="3600" b="0" dirty="0" err="1">
                <a:solidFill>
                  <a:schemeClr val="bg1"/>
                </a:solidFill>
                <a:latin typeface="Gill Sans"/>
                <a:cs typeface="Gill Sans"/>
              </a:rPr>
              <a:t>Subgraph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 SALSA</a:t>
            </a:r>
          </a:p>
        </p:txBody>
      </p:sp>
    </p:spTree>
    <p:extLst>
      <p:ext uri="{BB962C8B-B14F-4D97-AF65-F5344CB8AC3E}">
        <p14:creationId xmlns:p14="http://schemas.microsoft.com/office/powerpoint/2010/main" val="173828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animBg="1"/>
      <p:bldP spid="39" grpId="0" animBg="1"/>
      <p:bldP spid="40" grpId="0" animBg="1"/>
      <p:bldP spid="42" grpId="0" animBg="1"/>
      <p:bldP spid="49" grpId="0"/>
      <p:bldP spid="50" grpId="0"/>
      <p:bldP spid="51" grpId="0"/>
      <p:bldP spid="52" grpId="0" animBg="1"/>
      <p:bldP spid="53" grpId="0"/>
      <p:bldP spid="54" grpId="0" animBg="1"/>
      <p:bldP spid="55" grpId="0" animBg="1"/>
      <p:bldP spid="5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816643" y="1219200"/>
            <a:ext cx="4108622" cy="5029200"/>
            <a:chOff x="2673178" y="194846"/>
            <a:chExt cx="4108622" cy="5029200"/>
          </a:xfrm>
        </p:grpSpPr>
        <p:sp>
          <p:nvSpPr>
            <p:cNvPr id="5" name="Oval 4"/>
            <p:cNvSpPr/>
            <p:nvPr/>
          </p:nvSpPr>
          <p:spPr bwMode="auto">
            <a:xfrm>
              <a:off x="32004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5334000" y="1642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53340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3200400" y="2404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53340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3200400" y="3166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32004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3928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5334000" y="469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5334000" y="880646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mtClean="0">
                <a:solidFill>
                  <a:schemeClr val="bg1"/>
                </a:solidFill>
              </a:endParaRPr>
            </a:p>
          </p:txBody>
        </p:sp>
        <p:cxnSp>
          <p:nvCxnSpPr>
            <p:cNvPr id="15" name="Straight Arrow Connector 14"/>
            <p:cNvCxnSpPr>
              <a:stCxn id="13" idx="6"/>
              <a:endCxn id="24" idx="2"/>
            </p:cNvCxnSpPr>
            <p:nvPr/>
          </p:nvCxnSpPr>
          <p:spPr bwMode="auto">
            <a:xfrm flipV="1">
              <a:off x="3733800" y="1147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3" idx="6"/>
              <a:endCxn id="16" idx="2"/>
            </p:cNvCxnSpPr>
            <p:nvPr/>
          </p:nvCxnSpPr>
          <p:spPr bwMode="auto">
            <a:xfrm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6"/>
              <a:endCxn id="21" idx="1"/>
            </p:cNvCxnSpPr>
            <p:nvPr/>
          </p:nvCxnSpPr>
          <p:spPr bwMode="auto">
            <a:xfrm>
              <a:off x="3733800" y="1909346"/>
              <a:ext cx="1678315" cy="2097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7" idx="6"/>
              <a:endCxn id="15" idx="2"/>
            </p:cNvCxnSpPr>
            <p:nvPr/>
          </p:nvCxnSpPr>
          <p:spPr bwMode="auto">
            <a:xfrm flipV="1">
              <a:off x="3733800" y="1909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7" idx="6"/>
              <a:endCxn id="18" idx="2"/>
            </p:cNvCxnSpPr>
            <p:nvPr/>
          </p:nvCxnSpPr>
          <p:spPr bwMode="auto">
            <a:xfrm>
              <a:off x="3733800" y="2671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stCxn id="19" idx="6"/>
              <a:endCxn id="15" idx="3"/>
            </p:cNvCxnSpPr>
            <p:nvPr/>
          </p:nvCxnSpPr>
          <p:spPr bwMode="auto">
            <a:xfrm flipV="1">
              <a:off x="3733800" y="2097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19" idx="6"/>
              <a:endCxn id="21" idx="2"/>
            </p:cNvCxnSpPr>
            <p:nvPr/>
          </p:nvCxnSpPr>
          <p:spPr bwMode="auto">
            <a:xfrm>
              <a:off x="3733800" y="3433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20" idx="6"/>
              <a:endCxn id="22" idx="2"/>
            </p:cNvCxnSpPr>
            <p:nvPr/>
          </p:nvCxnSpPr>
          <p:spPr bwMode="auto">
            <a:xfrm>
              <a:off x="3733800" y="4195346"/>
              <a:ext cx="1600200" cy="762000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>
              <a:stCxn id="20" idx="6"/>
              <a:endCxn id="16" idx="3"/>
            </p:cNvCxnSpPr>
            <p:nvPr/>
          </p:nvCxnSpPr>
          <p:spPr bwMode="auto">
            <a:xfrm flipV="1">
              <a:off x="3733800" y="2859931"/>
              <a:ext cx="1678315" cy="1335415"/>
            </a:xfrm>
            <a:prstGeom prst="straightConnector1">
              <a:avLst/>
            </a:prstGeom>
            <a:ln>
              <a:headEnd type="none" w="med" len="med"/>
              <a:tailEnd type="non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2673178" y="1080761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users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419600" y="439291"/>
              <a:ext cx="2362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tweets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673178" y="8044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LHS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4800600" y="194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RHS</a:t>
              </a:r>
              <a:endParaRPr lang="en-US" sz="200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733800" y="956846"/>
              <a:ext cx="1600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type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9" name="Right Arrow 28"/>
          <p:cNvSpPr/>
          <p:nvPr/>
        </p:nvSpPr>
        <p:spPr bwMode="auto">
          <a:xfrm>
            <a:off x="2293265" y="2616630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93861" y="2675855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User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ight Arrow 30"/>
          <p:cNvSpPr/>
          <p:nvPr/>
        </p:nvSpPr>
        <p:spPr bwMode="auto">
          <a:xfrm rot="10800000">
            <a:off x="6088980" y="3370428"/>
            <a:ext cx="935196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smtClean="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776884" y="3157542"/>
            <a:ext cx="193356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 users to follow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58038" y="3411673"/>
            <a:ext cx="193356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Query Tweet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315200" y="3871632"/>
            <a:ext cx="1581512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Recommend Content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Left-Right Arrow 34"/>
          <p:cNvSpPr/>
          <p:nvPr/>
        </p:nvSpPr>
        <p:spPr bwMode="auto">
          <a:xfrm>
            <a:off x="3917768" y="3370428"/>
            <a:ext cx="1519194" cy="676245"/>
          </a:xfrm>
          <a:prstGeom prst="left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mtClean="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204384" y="4851737"/>
            <a:ext cx="2609803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Formulation of cosine similarity in terms of random walks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204384" y="5924490"/>
            <a:ext cx="2609803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Visit prob. ~ sim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47935" y="5539306"/>
            <a:ext cx="4458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getLeftVertexRandomEdges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(u, k)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47935" y="5879068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getRightVertexRandomEdges</a:t>
            </a:r>
            <a:r>
              <a:rPr lang="pl-PL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(v, </a:t>
            </a:r>
            <a:r>
              <a:rPr lang="pl-PL" sz="1800" b="0" dirty="0">
                <a:solidFill>
                  <a:schemeClr val="bg1"/>
                </a:solidFill>
                <a:latin typeface="Andale Mono"/>
                <a:cs typeface="Andale Mono"/>
              </a:rPr>
              <a:t>k)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9261" y="4701106"/>
            <a:ext cx="2298162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Efficient sampling API is critical!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et al. Discovering Similar Users on Twitter. MLG 2013.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228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Recommendation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</a:t>
            </a:r>
            <a:r>
              <a:rPr lang="en-US" sz="3600" b="0" dirty="0">
                <a:solidFill>
                  <a:schemeClr val="bg1"/>
                </a:solidFill>
                <a:latin typeface="Gill Sans"/>
                <a:cs typeface="Gill Sans"/>
              </a:rPr>
              <a:t>Similarity </a:t>
            </a:r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83611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 animBg="1"/>
      <p:bldP spid="32" grpId="0"/>
      <p:bldP spid="33" grpId="0"/>
      <p:bldP spid="34" grpId="0"/>
      <p:bldP spid="35" grpId="0" animBg="1"/>
      <p:bldP spid="36" grpId="0"/>
      <p:bldP spid="37" grpId="0"/>
      <p:bldP spid="38" grpId="0"/>
      <p:bldP spid="39" grpId="0"/>
      <p:bldP spid="40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04800" y="2614136"/>
            <a:ext cx="1905000" cy="2417595"/>
            <a:chOff x="304800" y="3192958"/>
            <a:chExt cx="1905000" cy="2417595"/>
          </a:xfrm>
        </p:grpSpPr>
        <p:sp>
          <p:nvSpPr>
            <p:cNvPr id="6" name="Rectangle 5"/>
            <p:cNvSpPr/>
            <p:nvPr/>
          </p:nvSpPr>
          <p:spPr bwMode="auto">
            <a:xfrm>
              <a:off x="304800" y="3593069"/>
              <a:ext cx="1905000" cy="201748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609600" y="3821669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1295400" y="38216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609600" y="48884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6096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1295400" y="435506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322196" y="4900528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400" smtClean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04800" y="319295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Kafka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341404" y="2404647"/>
            <a:ext cx="2991803" cy="3234153"/>
            <a:chOff x="2341404" y="2983469"/>
            <a:chExt cx="2991803" cy="3234153"/>
          </a:xfrm>
        </p:grpSpPr>
        <p:sp>
          <p:nvSpPr>
            <p:cNvPr id="14" name="Right Arrow 13"/>
            <p:cNvSpPr/>
            <p:nvPr/>
          </p:nvSpPr>
          <p:spPr bwMode="auto">
            <a:xfrm>
              <a:off x="2341404" y="4290928"/>
              <a:ext cx="935196" cy="6096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 sz="1200" smtClean="0">
                <a:solidFill>
                  <a:schemeClr val="bg1"/>
                </a:solidFill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 rot="5400000">
              <a:off x="4079420" y="4689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7" name="Rounded Rectangle 16"/>
            <p:cNvSpPr/>
            <p:nvPr/>
          </p:nvSpPr>
          <p:spPr bwMode="auto">
            <a:xfrm rot="5400000">
              <a:off x="4079420" y="3927810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8" name="Rounded Rectangle 17"/>
            <p:cNvSpPr/>
            <p:nvPr/>
          </p:nvSpPr>
          <p:spPr bwMode="auto">
            <a:xfrm rot="5400000">
              <a:off x="4079420" y="3160371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 rot="5400000">
              <a:off x="4068542" y="2409249"/>
              <a:ext cx="615038" cy="176347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err="1" smtClean="0">
                  <a:solidFill>
                    <a:schemeClr val="bg1"/>
                  </a:solidFill>
                  <a:latin typeface="Gill Sans"/>
                </a:rPr>
                <a:t>GraphJet</a:t>
              </a:r>
              <a:endParaRPr lang="en-US" b="0" dirty="0" smtClean="0">
                <a:solidFill>
                  <a:schemeClr val="bg1"/>
                </a:solidFill>
                <a:latin typeface="Gill Sans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3428207" y="5879068"/>
              <a:ext cx="19050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7" name="Rounded Rectangle 26"/>
          <p:cNvSpPr/>
          <p:nvPr/>
        </p:nvSpPr>
        <p:spPr bwMode="auto">
          <a:xfrm>
            <a:off x="5435594" y="2404646"/>
            <a:ext cx="508006" cy="3022599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</a:rPr>
              <a:t>Load Balancer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5980907" y="3090447"/>
            <a:ext cx="2477293" cy="2027013"/>
            <a:chOff x="5980907" y="3669269"/>
            <a:chExt cx="2477293" cy="2027013"/>
          </a:xfrm>
        </p:grpSpPr>
        <p:cxnSp>
          <p:nvCxnSpPr>
            <p:cNvPr id="5" name="Straight Arrow Connector 4"/>
            <p:cNvCxnSpPr/>
            <p:nvPr/>
          </p:nvCxnSpPr>
          <p:spPr bwMode="auto">
            <a:xfrm flipH="1" flipV="1">
              <a:off x="5980907" y="4494768"/>
              <a:ext cx="953293" cy="127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14"/>
            <p:cNvSpPr/>
            <p:nvPr/>
          </p:nvSpPr>
          <p:spPr bwMode="auto">
            <a:xfrm rot="5400000">
              <a:off x="7487046" y="37649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8" name="Rounded Rectangle 27"/>
            <p:cNvSpPr/>
            <p:nvPr/>
          </p:nvSpPr>
          <p:spPr bwMode="auto">
            <a:xfrm rot="5400000">
              <a:off x="7487046" y="3155315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29" name="Rounded Rectangle 28"/>
            <p:cNvSpPr/>
            <p:nvPr/>
          </p:nvSpPr>
          <p:spPr bwMode="auto">
            <a:xfrm rot="5400000">
              <a:off x="7487046" y="4374514"/>
              <a:ext cx="457200" cy="1485107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</a:rPr>
                <a:t>Clients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7010400" y="5357728"/>
              <a:ext cx="1447800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Deployment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84488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 Status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Started serving production traffic early 2014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43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Cold startup: ingestion at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per sec from Kafka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4245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Steady state: ingestion at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per sec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1103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Space usage: O(10</a:t>
            </a:r>
            <a:r>
              <a:rPr lang="en-US" sz="24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9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edges in &lt; 30 GB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4796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Sample recommendation algorithm</a:t>
            </a:r>
            <a:r>
              <a:rPr lang="en-US" sz="2400" b="0" smtClean="0">
                <a:solidFill>
                  <a:schemeClr val="bg1"/>
                </a:solidFill>
                <a:latin typeface="Gill Sans"/>
                <a:cs typeface="Gill Sans"/>
              </a:rPr>
              <a:t>: subgraph SALSA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177135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500 QPS, p50 = 19ms, p99 = 33ms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2190690"/>
            <a:ext cx="91439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Dual Intel Xeon 6-cores (</a:t>
            </a:r>
            <a:r>
              <a:rPr lang="is-IS" sz="2400" b="0" dirty="0">
                <a:solidFill>
                  <a:schemeClr val="bg1"/>
                </a:solidFill>
                <a:latin typeface="Gill Sans"/>
                <a:cs typeface="Gill Sans"/>
              </a:rPr>
              <a:t>E5-2620 </a:t>
            </a:r>
            <a:r>
              <a:rPr lang="is-I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v2) at 2.1 GHz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2243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434191-einstein-tongue_custom-36fb0ce35776dc2d92eda90880022bf48a67e192-s4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6096000" cy="684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09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Make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things as simple as possible</a:t>
            </a:r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, but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not simpler.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With lots of data, algorithms don’t really matter that much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Takeaway lesson #01: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Why a complex architecture when a simple one suffices?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2939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40710770_11d9233ce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173"/>
            <a:ext cx="10363200" cy="6912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57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Constraints aren’t always technical.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#10: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pl-PL" sz="1000" b="0" dirty="0" err="1"/>
              <a:t>https</a:t>
            </a:r>
            <a:r>
              <a:rPr lang="pl-PL" sz="1000" b="0" dirty="0"/>
              <a:t>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/43677780@N07/6240710770/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561616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186754683_57ad8fab58_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Visiting and revisiting design decisions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#11: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exmachina</a:t>
            </a:r>
            <a:r>
              <a:rPr lang="en-US" sz="1000" b="0" dirty="0"/>
              <a:t>/8186754683/</a:t>
            </a:r>
          </a:p>
        </p:txBody>
      </p:sp>
    </p:spTree>
    <p:extLst>
      <p:ext uri="{BB962C8B-B14F-4D97-AF65-F5344CB8AC3E}">
        <p14:creationId xmlns:p14="http://schemas.microsoft.com/office/powerpoint/2010/main" val="31377797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Zwitscher-Maschine_(Twittering_Machine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43200"/>
            <a:ext cx="9144000" cy="12422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"/>
            <a:ext cx="296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Questions?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Twittering Machine.</a:t>
            </a:r>
            <a:r>
              <a:rPr lang="en-US" sz="1000" b="0" dirty="0" smtClean="0">
                <a:solidFill>
                  <a:srgbClr val="000000"/>
                </a:solidFill>
              </a:rPr>
              <a:t> Paul Klee (1922) watercolor and ink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1143000"/>
            <a:ext cx="342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“In theory, there is no difference between theory and practice. But, in practice, there is.”</a:t>
            </a:r>
          </a:p>
          <a:p>
            <a:r>
              <a:rPr lang="en-US" sz="6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6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        - Jan L.A. van de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</a:rPr>
              <a:t>Snepscheut</a:t>
            </a:r>
            <a:endParaRPr lang="en-US" sz="1800" b="0" dirty="0">
              <a:solidFill>
                <a:schemeClr val="bg1"/>
              </a:solidFill>
              <a:latin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0623"/>
            <a:ext cx="4680198" cy="5065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5253335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4953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52912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533400" y="3810000"/>
            <a:ext cx="2590800" cy="1600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410200" y="36576"/>
            <a:ext cx="2362200" cy="36576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486400" y="1905000"/>
            <a:ext cx="3048000" cy="2971800"/>
          </a:xfrm>
          <a:prstGeom prst="roundRect">
            <a:avLst>
              <a:gd name="adj" fmla="val 6411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0400" y="5029200"/>
            <a:ext cx="59436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Gupta et al. WTF: The Who to Follow Service at Twitter. WWW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0"/>
            <a:ext cx="2971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Busch et al.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Earlybird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Real-Time Search at Twitter. ICDE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29824"/>
            <a:ext cx="45212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Leibert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Automatic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Management of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Partitioned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Replicated Search Services.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SoCC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2011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4638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91316758_4bb2ba9c1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35" y="0"/>
            <a:ext cx="10283635" cy="689927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bongtongol</a:t>
            </a:r>
            <a:r>
              <a:rPr lang="en-US" sz="1000" b="0" dirty="0"/>
              <a:t>/3491316758/</a:t>
            </a:r>
            <a:endParaRPr lang="en-US" sz="1000" b="0" dirty="0" smtClean="0"/>
          </a:p>
        </p:txBody>
      </p:sp>
    </p:spTree>
    <p:extLst>
      <p:ext uri="{BB962C8B-B14F-4D97-AF65-F5344CB8AC3E}">
        <p14:creationId xmlns:p14="http://schemas.microsoft.com/office/powerpoint/2010/main" val="17393433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320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circa ~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~150 people total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~60 Hadoop nodes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~6 people use analytics stack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35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irca ~2012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96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~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1400 people total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77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Ks of Hadoop nodes, multiple DCs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PBs total Hadoop DW capacity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~100 TB ingest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dozens of teams use Hadoop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405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10s of Ks of Hadoop jobs daily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64979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53653</TotalTime>
  <Words>2000</Words>
  <Application>Microsoft Macintosh PowerPoint</Application>
  <PresentationFormat>On-screen Show (4:3)</PresentationFormat>
  <Paragraphs>419</Paragraphs>
  <Slides>59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Andale Mono</vt:lpstr>
      <vt:lpstr>Arial</vt:lpstr>
      <vt:lpstr>Arial Black</vt:lpstr>
      <vt:lpstr>Gill Sans</vt:lpstr>
      <vt:lpstr>Symbol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8896</cp:revision>
  <dcterms:created xsi:type="dcterms:W3CDTF">2012-08-31T06:36:49Z</dcterms:created>
  <dcterms:modified xsi:type="dcterms:W3CDTF">2018-03-22T00:43:21Z</dcterms:modified>
  <cp:category/>
</cp:coreProperties>
</file>